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</p:sldIdLst>
  <p:sldSz cx="14630400" cy="8229600"/>
  <p:notesSz cx="8229600" cy="14630400"/>
  <p:embeddedFontLs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058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24276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Water Quality Monitoring Systems: A New Era for Water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8732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8777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Tehreem Ajaz (22-nut-cs-1379)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4681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Zainab Ibrar (22-nut-cs-1381)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605861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Kashaf Khan (22-nut-cs-1351)</a:t>
            </a:r>
            <a:endParaRPr lang="en-US" sz="1700" dirty="0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1BD9A2D0-E348-E08F-2C2F-161C2C1B7CA9}"/>
              </a:ext>
            </a:extLst>
          </p:cNvPr>
          <p:cNvSpPr/>
          <p:nvPr/>
        </p:nvSpPr>
        <p:spPr>
          <a:xfrm>
            <a:off x="12880428" y="7803931"/>
            <a:ext cx="1639613" cy="346710"/>
          </a:xfrm>
          <a:prstGeom prst="round1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9938742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Introducing Smart Water Quality Monitoring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70685"/>
            <a:ext cx="6380917" cy="1583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Water Quality Monitoring systems leverage cutting-edge IoT technology to provide continuous, real-time data on water conditions. These systems integrate advanced sensors, robust connectivity, and powerful cloud analytics to deliver unprecedented insights.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2825" y="3432334"/>
            <a:ext cx="6380917" cy="1900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represents a paradigm shift from reactive testing to predictive water intelligence, enabling proactive management and safeguarding public health. Underscoring the growing demand for these innovative solutions.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525BA7F-84A7-30FE-AA01-1E57536DC260}"/>
              </a:ext>
            </a:extLst>
          </p:cNvPr>
          <p:cNvSpPr/>
          <p:nvPr/>
        </p:nvSpPr>
        <p:spPr>
          <a:xfrm>
            <a:off x="13945195" y="7803931"/>
            <a:ext cx="574845" cy="346710"/>
          </a:xfrm>
          <a:prstGeom prst="round1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61242"/>
            <a:ext cx="93868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It Works: Technology at the Core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07218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98665" y="294977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160395" y="27237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Sensors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3209925"/>
            <a:ext cx="44472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Turbidity,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Tds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Temperature.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3757970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58309" y="3881438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791539" y="432399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46025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Connectivity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584144"/>
            <a:ext cx="80190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Mqtt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Broker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isused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make a connection with esp32 and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influxdb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132189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58309" y="5255657"/>
            <a:ext cx="6556891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884414" y="5871567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31775" y="54722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 Platform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5958364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Collects, processes, and securely stores vast datasets 24/7, ensuring data integrity. We have used Grafana for visualization of the data.</a:t>
            </a:r>
            <a:endParaRPr lang="en-US" sz="1700" dirty="0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226EA6F6-7534-FA76-E3A8-0305D62012B9}"/>
              </a:ext>
            </a:extLst>
          </p:cNvPr>
          <p:cNvSpPr/>
          <p:nvPr/>
        </p:nvSpPr>
        <p:spPr>
          <a:xfrm>
            <a:off x="12880428" y="7803931"/>
            <a:ext cx="1639613" cy="346710"/>
          </a:xfrm>
          <a:prstGeom prst="round1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71381"/>
            <a:ext cx="9902309" cy="68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Unlocking Value: Key Benefits &amp; Features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4733" y="1666637"/>
            <a:ext cx="465892" cy="465892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94147" y="1695212"/>
            <a:ext cx="326946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397675" y="1737717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Monitoring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397675" y="2202418"/>
            <a:ext cx="1250799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measure temperature ,EC(</a:t>
            </a:r>
            <a:r>
              <a:rPr lang="en-US" sz="16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tds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), and turbidity.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4733" y="2947749"/>
            <a:ext cx="465892" cy="465892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94147" y="2976324"/>
            <a:ext cx="326946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1397675" y="3018830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Visualization with Grafana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397675" y="3483531"/>
            <a:ext cx="1250799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graphs, tables and custom queries.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4733" y="4228862"/>
            <a:ext cx="465892" cy="465892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94147" y="4257437"/>
            <a:ext cx="326946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397675" y="4299942"/>
            <a:ext cx="279451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Educational &amp; Research-Oriented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397675" y="4764643"/>
            <a:ext cx="1250799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Helps student and </a:t>
            </a:r>
            <a:r>
              <a:rPr lang="en-US" sz="16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reseachs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learn; Embedded system (esp32s3) ,Networking(</a:t>
            </a:r>
            <a:r>
              <a:rPr lang="en-US" sz="16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MQTT,WiFi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4733" y="5509974"/>
            <a:ext cx="465892" cy="465892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94147" y="5538549"/>
            <a:ext cx="326946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1397675" y="5581055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Predictive Insights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397675" y="6045756"/>
            <a:ext cx="1250799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Forecast potential issues, prevent infrastructure failures, and minimize downtime with data-driven intelligence.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4733" y="6791087"/>
            <a:ext cx="465892" cy="465892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94147" y="6819662"/>
            <a:ext cx="326946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550" dirty="0"/>
          </a:p>
        </p:txBody>
      </p:sp>
      <p:sp>
        <p:nvSpPr>
          <p:cNvPr id="21" name="Text 19"/>
          <p:cNvSpPr/>
          <p:nvPr/>
        </p:nvSpPr>
        <p:spPr>
          <a:xfrm>
            <a:off x="1397675" y="6862167"/>
            <a:ext cx="291953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Public Health Protection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1397675" y="7326868"/>
            <a:ext cx="1250799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Significantly minimize exposure to waterborne diseases, safeguarding community health and well-being.</a:t>
            </a:r>
            <a:endParaRPr lang="en-US" sz="1600" dirty="0"/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A83CD16-D35D-78FE-E069-7B74F6F8D05F}"/>
              </a:ext>
            </a:extLst>
          </p:cNvPr>
          <p:cNvSpPr/>
          <p:nvPr/>
        </p:nvSpPr>
        <p:spPr>
          <a:xfrm>
            <a:off x="12880428" y="7803931"/>
            <a:ext cx="1639613" cy="346710"/>
          </a:xfrm>
          <a:prstGeom prst="round1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7497"/>
            <a:ext cx="91953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Diverse Applications Across Sectors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5362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Municipal Water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022402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Optimizes drinking water networks, detects leaks, and monitors reservoirs (e.g., Thames Water, UK).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410" y="3540978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073473"/>
            <a:ext cx="28940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Wastewater Treatment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2559606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effluent compliance and monitors discharge quality (e.g., Singapore's NEWater system).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349" y="2957334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43279" y="39246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Agriculture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43279" y="4410789"/>
            <a:ext cx="38288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irrigation water quality and optimizes nutrient delivery for healthier crops.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9369" y="4485144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4932" y="57758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Industrial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4932" y="6261973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Monitors process water, prevents equipment corrosion, and ensures discharge limits are met.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9349" y="6012954"/>
            <a:ext cx="324088" cy="40517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44635" y="53130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Environmental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58309" y="5799177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Protects rivers, lakes, and coastal waters from pollution (e.g., Great Lakes monitoring project).</a:t>
            </a:r>
            <a:endParaRPr lang="en-US" sz="17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3410" y="5429310"/>
            <a:ext cx="324088" cy="405170"/>
          </a:xfrm>
          <a:prstGeom prst="rect">
            <a:avLst/>
          </a:prstGeom>
        </p:spPr>
      </p:pic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6478E1F7-7810-4B51-D4E9-CEF34BE02696}"/>
              </a:ext>
            </a:extLst>
          </p:cNvPr>
          <p:cNvSpPr/>
          <p:nvPr/>
        </p:nvSpPr>
        <p:spPr>
          <a:xfrm>
            <a:off x="12880428" y="7788165"/>
            <a:ext cx="1639613" cy="346710"/>
          </a:xfrm>
          <a:prstGeom prst="round1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274" y="523518"/>
            <a:ext cx="9714190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Opportunity &amp; Environmental Impact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66274" y="1744504"/>
            <a:ext cx="5777984" cy="237887"/>
          </a:xfrm>
          <a:prstGeom prst="roundRect">
            <a:avLst>
              <a:gd name="adj" fmla="val 72031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4" y="1744504"/>
            <a:ext cx="866656" cy="2378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87014" y="1744504"/>
            <a:ext cx="49601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$15B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6274" y="2220278"/>
            <a:ext cx="279034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Global Market Size (2023)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66274" y="3104436"/>
            <a:ext cx="5550575" cy="237887"/>
          </a:xfrm>
          <a:prstGeom prst="roundRect">
            <a:avLst>
              <a:gd name="adj" fmla="val 72031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4" y="3104436"/>
            <a:ext cx="666036" cy="2378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59604" y="3104436"/>
            <a:ext cx="72342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12-15%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66274" y="3580209"/>
            <a:ext cx="251817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CAGR (2030)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66274" y="4107418"/>
            <a:ext cx="6416754" cy="152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global smart water market, valued at approximately $15 billion in 2023, is projected to grow at a Compound Annual Growth Rate (CAGR) of 12-15% through 2030. This robust growth is driven by increasing investments from governments and utilities in smart water infrastructure.</a:t>
            </a:r>
            <a:endParaRPr lang="en-US" sz="1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992" y="1649373"/>
            <a:ext cx="6416754" cy="43903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54992" y="6253758"/>
            <a:ext cx="6416754" cy="152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economic benefits, smart water solutions are crucial for environmental sustainability, directly supporting UN Sustainable Development Goal 6: Clean Water and Sanitation. They also enhance water security, bolstering resilience against the growing threats of climate change and pollution.</a:t>
            </a:r>
            <a:endParaRPr lang="en-US" sz="1450" dirty="0"/>
          </a:p>
        </p:txBody>
      </p:sp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14E4F61D-5FCC-24B9-632D-8D8FB1510977}"/>
              </a:ext>
            </a:extLst>
          </p:cNvPr>
          <p:cNvSpPr/>
          <p:nvPr/>
        </p:nvSpPr>
        <p:spPr>
          <a:xfrm>
            <a:off x="12880428" y="7803931"/>
            <a:ext cx="1639613" cy="346710"/>
          </a:xfrm>
          <a:prstGeom prst="round1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627" y="501729"/>
            <a:ext cx="7870746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Hidden Crisis: Limitations of Traditional Monitoring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7" y="1971318"/>
            <a:ext cx="454700" cy="4547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18617" y="2079308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&amp; Costly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18617" y="2487454"/>
            <a:ext cx="718875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Infrequent manual sampling is labor-intensive and expensive, ranging from $100-$500 per sample.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" y="3524131"/>
            <a:ext cx="454700" cy="454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18617" y="3632121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Delayed Results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318617" y="4040267"/>
            <a:ext cx="718875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 analysis can take days to weeks, delaying critical response to contamination events.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27" y="5076944"/>
            <a:ext cx="454700" cy="454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18617" y="5184934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Limited Coverage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318617" y="5593080"/>
            <a:ext cx="718875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 than 5% of global water bodies are adequately monitored, leaving vast areas vulnerable.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27" y="6629757"/>
            <a:ext cx="454700" cy="454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18617" y="6737747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Reactive Approach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318617" y="7145893"/>
            <a:ext cx="718875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Problems are often detected only after significant contamination has already occurred, posing public health risks.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3093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Future of Water: Smart, Safe, Sustainable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481268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water quality monitoring systems are not just a technological advancement; they are an essential component in addressing the world's most pressing water challenges. Investing in these intelligent systems yields significant returns on investment, alongside profound societal and environmental benefits.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45853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Embracing intelligent water management is crucial for building a healthier, more resilient, and sustainable future for all. The time to act is now.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668" y="304681"/>
            <a:ext cx="2915603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8" y="835223"/>
            <a:ext cx="7090886" cy="7090886"/>
          </a:xfrm>
          <a:prstGeom prst="rect">
            <a:avLst/>
          </a:prstGeom>
        </p:spPr>
      </p:pic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EE22E2C3-BC3B-562E-EC24-5E9575CDBE80}"/>
              </a:ext>
            </a:extLst>
          </p:cNvPr>
          <p:cNvSpPr/>
          <p:nvPr/>
        </p:nvSpPr>
        <p:spPr>
          <a:xfrm>
            <a:off x="12880428" y="7803931"/>
            <a:ext cx="1639613" cy="346710"/>
          </a:xfrm>
          <a:prstGeom prst="round1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631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22-NTU-CS-1379</cp:lastModifiedBy>
  <cp:revision>3</cp:revision>
  <dcterms:created xsi:type="dcterms:W3CDTF">2025-06-25T18:16:10Z</dcterms:created>
  <dcterms:modified xsi:type="dcterms:W3CDTF">2025-06-26T17:32:00Z</dcterms:modified>
</cp:coreProperties>
</file>